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5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0" r:id="rId14"/>
    <p:sldId id="282" r:id="rId15"/>
    <p:sldId id="283" r:id="rId16"/>
    <p:sldId id="284" r:id="rId17"/>
    <p:sldId id="286" r:id="rId18"/>
    <p:sldId id="287" r:id="rId19"/>
    <p:sldId id="285" r:id="rId20"/>
    <p:sldId id="288" r:id="rId21"/>
    <p:sldId id="289" r:id="rId22"/>
    <p:sldId id="290" r:id="rId23"/>
    <p:sldId id="291" r:id="rId24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706" autoAdjust="0"/>
  </p:normalViewPr>
  <p:slideViewPr>
    <p:cSldViewPr showGuides="1">
      <p:cViewPr varScale="1">
        <p:scale>
          <a:sx n="90" d="100"/>
          <a:sy n="90" d="100"/>
        </p:scale>
        <p:origin x="114" y="54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A8D7CD-8991-473A-98DD-9481C69F516C}" type="datetime1">
              <a:rPr lang="ru-RU" smtClean="0"/>
              <a:t>20.04.2018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9E2E-5006-462F-9CFF-40BE8892199F}" type="datetime1">
              <a:rPr lang="ru-RU" smtClean="0"/>
              <a:pPr/>
              <a:t>20.04.2018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86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41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4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28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4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48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41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576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12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9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496C0B-B31D-497F-9CE4-6E431D417F46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F7D0D-9C0B-42C0-9BF9-5FB54A607EF4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3E89C5-D85E-4904-A3B3-21A025A36710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CBF33-99D0-4B58-882B-5267B7A4CC16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F105AF-73C1-4F69-BBE7-4B515F245F84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999AE-4496-4A50-B2C7-3CFC0508C87E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5B330E-76FE-4B0A-B62E-9DA8ADBB56B9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6039CF-334C-46F0-98D6-52EB300FDF3E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30C9EF-6ECF-471E-9B05-297DB3344CFA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5CFBC1-777C-451A-8A03-EE746BBDCB41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D312389-0A3B-4391-96D8-8E3F6108E838}" type="datetime1">
              <a:rPr lang="ru-RU" noProof="0" smtClean="0"/>
              <a:t>20.04.2018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9421686" cy="2514601"/>
          </a:xfrm>
        </p:spPr>
        <p:txBody>
          <a:bodyPr rtlCol="0"/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Защита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персональных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данных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4221088"/>
            <a:ext cx="5029201" cy="1152128"/>
          </a:xfrm>
        </p:spPr>
        <p:txBody>
          <a:bodyPr rtlCol="0">
            <a:normAutofit fontScale="62500" lnSpcReduction="20000"/>
          </a:bodyPr>
          <a:lstStyle/>
          <a:p>
            <a:r>
              <a:rPr lang="ru-RU" dirty="0"/>
              <a:t>подготовил: </a:t>
            </a:r>
            <a:endParaRPr lang="ru-RU" dirty="0" smtClean="0"/>
          </a:p>
          <a:p>
            <a:r>
              <a:rPr lang="ru-RU" dirty="0" smtClean="0"/>
              <a:t>заместитель </a:t>
            </a:r>
            <a:r>
              <a:rPr lang="ru-RU" dirty="0"/>
              <a:t>начальника управления по информационным технологиям администрации </a:t>
            </a:r>
          </a:p>
          <a:p>
            <a:r>
              <a:rPr lang="ru-RU" dirty="0"/>
              <a:t>Ханты-Мансийского района </a:t>
            </a:r>
          </a:p>
          <a:p>
            <a:r>
              <a:rPr lang="ru-RU" dirty="0"/>
              <a:t>Рассказова Светлана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-RU" dirty="0" smtClean="0"/>
              <a:t>Категории персональных данных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Специальные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r>
              <a:rPr lang="ru-RU" dirty="0" smtClean="0"/>
              <a:t>Обработка данных, касающихся </a:t>
            </a:r>
            <a:r>
              <a:rPr lang="ru-RU" dirty="0"/>
              <a:t>расовой, национальной принадлежности, политических взглядов, религиозных или философских убеждений, состояния здоровья, интимной </a:t>
            </a:r>
            <a:r>
              <a:rPr lang="ru-RU" dirty="0" smtClean="0"/>
              <a:t>жизни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Биометрические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17173" y="2590800"/>
            <a:ext cx="4434840" cy="3429000"/>
          </a:xfrm>
        </p:spPr>
        <p:txBody>
          <a:bodyPr rtlCol="0"/>
          <a:lstStyle/>
          <a:p>
            <a:pPr algn="just"/>
            <a:r>
              <a:rPr lang="ru-RU" dirty="0" smtClean="0"/>
              <a:t>сведения</a:t>
            </a:r>
            <a:r>
              <a:rPr lang="ru-RU" dirty="0"/>
              <a:t>, которые характеризуют физиологические и биологические особенности человека, на основании которых можно установить его </a:t>
            </a:r>
            <a:r>
              <a:rPr lang="ru-RU" dirty="0" smtClean="0"/>
              <a:t>личность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Федеральные органы, регулирующие деятельность в сфере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Роскомнадзор</a:t>
            </a:r>
            <a:r>
              <a:rPr lang="ru-RU" dirty="0" smtClean="0"/>
              <a:t> (Федеральная служба по надзору в сфере связи, информационных технологий и массовых коммуникаций) – осуществляет контроль и надзор за соответствием обработки персональных данных требованиям законодательства.</a:t>
            </a:r>
          </a:p>
          <a:p>
            <a:pPr algn="just"/>
            <a:r>
              <a:rPr lang="ru-RU" b="1" dirty="0" smtClean="0"/>
              <a:t>ФСТЭК России </a:t>
            </a:r>
            <a:r>
              <a:rPr lang="ru-RU" dirty="0" smtClean="0"/>
              <a:t>(Федеральная служба по техническому и экспертному контролю) – устанавливает методы и способы защиты информации с использованием технических средств.</a:t>
            </a:r>
          </a:p>
          <a:p>
            <a:pPr algn="just"/>
            <a:r>
              <a:rPr lang="ru-RU" b="1" dirty="0" smtClean="0"/>
              <a:t>ФСБ России </a:t>
            </a:r>
            <a:r>
              <a:rPr lang="ru-RU" dirty="0" smtClean="0"/>
              <a:t>(Федеральная служба безопасности РФ) – устанавливает методы и способы защиты информации в пределах своих полномочий (сфера пользования криптографических средств защиты информации).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68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Виды проверок Роскомнадзора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AutoNum type="arabicParenR"/>
            </a:pPr>
            <a:r>
              <a:rPr lang="ru-RU" dirty="0" smtClean="0"/>
              <a:t>В отношении операторов, подавших уведомление об обработке персональных данных и (или) включенных в Реестр операторов;</a:t>
            </a:r>
          </a:p>
          <a:p>
            <a:pPr marL="502920" indent="-457200" algn="just">
              <a:buAutoNum type="arabicParenR"/>
            </a:pPr>
            <a:r>
              <a:rPr lang="ru-RU" dirty="0" smtClean="0"/>
              <a:t>Внеплановые проверки по контролю нарушений обязательных требований;</a:t>
            </a:r>
          </a:p>
          <a:p>
            <a:pPr marL="502920" indent="-457200" algn="just">
              <a:buAutoNum type="arabicParenR"/>
            </a:pPr>
            <a:r>
              <a:rPr lang="ru-RU" dirty="0" smtClean="0"/>
              <a:t>В отношении операторов на основании полученных жалоб и обращений граждан или юридических лиц по вопросам, связанным с обработкой персональных данных или обеспечением их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83553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6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Постановление администрации района № 77 от 16.04.2014г. «Об утверждении Политики в области защиты персональных данных в администрации Ханты-Мансийского района»;</a:t>
            </a:r>
          </a:p>
          <a:p>
            <a:pPr algn="just"/>
            <a:r>
              <a:rPr lang="ru-RU" dirty="0" smtClean="0"/>
              <a:t>Постановление администрации района № 79 от 16.04.2014г. «Об утверждении правил рассмотрения запросов субъектов персональных данных или их представителей в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535-р от 16.04.2014г. (изм. № 583-р от 14.06.2017г.) «О проведении внутреннего контроля соответствия обработки персональных данных в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</a:t>
            </a:r>
            <a:r>
              <a:rPr lang="ru-RU" dirty="0">
                <a:solidFill>
                  <a:srgbClr val="FF0000"/>
                </a:solidFill>
              </a:rPr>
              <a:t>536-р от 16.04.2014г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. «Об утверждении перечня персональных данных, обрабатываемых в информационных систем персональных данных в администрации Ханты-Мансийского района»;</a:t>
            </a:r>
          </a:p>
          <a:p>
            <a:pPr algn="just"/>
            <a:endParaRPr lang="ru-RU" dirty="0" smtClean="0"/>
          </a:p>
          <a:p>
            <a:pPr marL="502920" indent="-457200" algn="just">
              <a:buAutoNum type="arabicParenR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2505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600200"/>
            <a:ext cx="8686801" cy="4925144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21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537-р от 16.04.2014г. (изм. № 444-р от 04.05.2017г.) «О назначении администратора информационной безопасности в администрации Ханты-Мансийского района»;</a:t>
            </a:r>
          </a:p>
          <a:p>
            <a:pPr algn="just"/>
            <a:r>
              <a:rPr lang="ru-RU" dirty="0" smtClean="0"/>
              <a:t>Распоряжение </a:t>
            </a:r>
            <a:r>
              <a:rPr lang="ru-RU" dirty="0"/>
              <a:t>администрации района № 538-р от 16.04.2014г. (изм. № 397-р от 20.04.2017г.) «Об утверждении перечня должностей, замещение которых предусматривает осуществление обработки персональных данных либо осуществление доступа к персональным данным в администрации Ханты-Мансийского района</a:t>
            </a:r>
            <a:r>
              <a:rPr lang="ru-RU" dirty="0" smtClean="0"/>
              <a:t>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539-р от 16.04.2014г. (изм. № 396-р от 20.04.2017г.) «Об утверждении перечня должностей, ответственных за проведение мероприятий по обезличиванию персональных данных в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1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540-р от 16.04.2014г. (изм. № 1491-р от 07.11.2014г.) «Об утверждении Типовой формы согласия на обработку персональных данных работников администрации Ханты-Мансийского района, а также иных субъектов персональных данных»;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9487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600200"/>
            <a:ext cx="8686801" cy="4925144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541-р от 16.04.2014г. (изм. № 283-р от 30.03.2016г.) «Об утверждении Типовой формы разъяснения субъекту персональных данных юридических последствий отказа предоставлять свои персональные данные»;</a:t>
            </a:r>
            <a:endParaRPr lang="ru-RU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552-р от 16.04.2014г. (изм. 398-р от 20.04.2017г.) «Об организации работ по обеспечению безопасности персональных данных при их обработке, в том числе в информационных системах персональных данных в администрации Ханты-Мансийского района»;</a:t>
            </a:r>
          </a:p>
          <a:p>
            <a:pPr algn="just"/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23-р от 16.01.2015 (изм. № 641-р от 27.06.2017г.) «О назначении ответственного за организацию обработки персональных данных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1394-р от 23.10.2015г. (изм. № 111-р от 05.02.2018г.) «Об установлении границ контролируемой зоны информационной системы персональных данных СЭДД «Управление персоналом»»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913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2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1400-р от 27.10.2015г. (изм. № 207-р от 02.03.2018г.) «Об организации работ по защите </a:t>
            </a:r>
            <a:r>
              <a:rPr lang="ru-RU" sz="22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ПДн</a:t>
            </a:r>
            <a:r>
              <a:rPr lang="ru-RU" sz="2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, обрабатываемых в ИСПДн СЭДД «Управление персоналом</a:t>
            </a:r>
            <a:r>
              <a:rPr lang="ru-RU" sz="22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»»;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284-р от 30.03.2016г. (изм. № 465-р от 10.05.2017г.) «О порядке уничтожения персональных данных при достижении целей обработки»;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637-р от 06.07.2016г. «Об утверждении Порядка доступа в помещения администрации Ханты-Мансийского района, в которых ведется обработка персональных данных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21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</a:t>
            </a:r>
            <a:r>
              <a:rPr lang="ru-RU" sz="21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1199-р </a:t>
            </a:r>
            <a:r>
              <a:rPr lang="ru-RU" sz="21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от 09.12.2016г</a:t>
            </a:r>
            <a:r>
              <a:rPr lang="ru-RU" sz="21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. «О временной комиссии по классификации муниципальных информационных систем персональных данных администрации Ханты-Мансийского района»;</a:t>
            </a:r>
            <a:endParaRPr lang="ru-RU" sz="19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3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768552"/>
          </a:xfrm>
        </p:spPr>
        <p:txBody>
          <a:bodyPr>
            <a:normAutofit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1200-р от 09.12.2016г. «Об утверждении порядка проведения в администрации Ханты-Мансийского района внутреннего контроля соответствия обработки персональных данных требованиям»;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1201-р от 09.12.2016г. (изм. № 1399-р от 26.12.2017г.) «Об определении границ контролируемой зоны муниципальных информационных систем персональных данных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1202-р от 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09.12.2016г.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«Об утверждении инструкции о пропускном и </a:t>
            </a:r>
            <a:r>
              <a:rPr lang="ru-RU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внутриобъектовом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 режимах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».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1204-р от 09.12.2016г. (изм. № 31-р от 16.01.2018г.) «Об организации работ по обеспечению безопасности персональных данных при их обработке, в том числе в муниципальных информационных системах персональных данных»;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0406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768552"/>
          </a:xfrm>
        </p:spPr>
        <p:txBody>
          <a:bodyPr>
            <a:normAutofit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453-р от 05.05.2017г. «О постоянно действующей комиссии по защите информации</a:t>
            </a:r>
            <a:r>
              <a:rPr lang="ru-RU" sz="2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главы района № </a:t>
            </a:r>
            <a:r>
              <a:rPr lang="ru-RU" dirty="0">
                <a:solidFill>
                  <a:srgbClr val="FF0000"/>
                </a:solidFill>
              </a:rPr>
              <a:t>464-р от 10.05.2017г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. (изм. 158-р от 19.02.2018г) «Об определении помещений для обработки и хранения персональных данных в администрации Ханты-Мансийского района»;</a:t>
            </a:r>
          </a:p>
          <a:p>
            <a:pPr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/>
              <a:t>Распоряжение </a:t>
            </a:r>
            <a:r>
              <a:rPr lang="ru-RU" dirty="0"/>
              <a:t>администрации района № 536-р от 31.05.2017г. «Об организации парольной защиты в администрации Ханты-Мансийского района</a:t>
            </a:r>
            <a:r>
              <a:rPr lang="ru-RU" dirty="0" smtClean="0"/>
              <a:t>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834-р от 16.08.2017г. «О допуске, использовании ресурсов сети Интернет и информационной сети администрации Ханты-Мансийского района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»;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9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Локальные правовые акты администрации в области обработки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916832"/>
            <a:ext cx="8686801" cy="4768552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sz="2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администрации района № 1311-р от 18.12.2017г. «Об определении границ контролируемой зоны муниципальной информационной системы персональных данных «Комиссия по делам несовершеннолетних»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1400-р от 26.12.2017г. «Об определении границ контролируемой зоны муниципальной информационной системы персональных данных «Аист» администрации Ханты-Мансийского района»;</a:t>
            </a:r>
          </a:p>
          <a:p>
            <a:pPr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12-р от 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11.01.2018г.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(изм. № 95-р от 05.02.2018г.) «Об утверждении перечня муниципальных информационных систем персональных данных в администрации Ханты-Мансийского района и признании, утратившим силу распоряжения администрации Ханты-Мансийского района»;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Распоряжение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администрации района № 13-р от 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11.01.2018г. 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</a:rPr>
              <a:t>«Об утверждении перечня информационных систем персональных данных в администрации Ханты-Мансийского района и признании утратившими силу некоторых распоряжений администрации Ханты-Мансийского района</a:t>
            </a:r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»;</a:t>
            </a:r>
          </a:p>
          <a:p>
            <a:pPr lvl="0" algn="just">
              <a:buClr>
                <a:srgbClr val="000000">
                  <a:lumMod val="65000"/>
                  <a:lumOff val="35000"/>
                </a:srgbClr>
              </a:buClr>
            </a:pP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ru-RU" dirty="0"/>
              <a:t>Персональные данные – любая информация относящаяся прямо или косвенно к определенному или определяемому физическому лицу (субъекту персональных данных), в том числе его фамилия, имя, отчество, год, месяц, дата и место рождения, адрес, семейное, социальное, имущественное положение, образование, профессия, доходы, другая </a:t>
            </a:r>
            <a:r>
              <a:rPr lang="ru-RU" dirty="0" smtClean="0"/>
              <a:t>информация;</a:t>
            </a:r>
            <a:endParaRPr lang="ru-RU" dirty="0"/>
          </a:p>
          <a:p>
            <a:pPr algn="just"/>
            <a:r>
              <a:rPr lang="ru-RU" dirty="0"/>
              <a:t>Оператор персональных данных – государственный орган, муниципальный орган, юридическое или физическое лицо, самостоятельно или совместно с другими лицами организующие и (или) осуществляющие обработку персональных данных, а также определяющие цели обработки персональных данных, состав персональных данных, подлежащих обработке, действия (операции), совершаемые с персональными данными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Ответственность за нарушение закона о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76855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Лицам, нарушившим требования закона о персональных данных, в зависимости от конкретных обстоятельств и серьезности деяния может грозить не только административная и уголовная ответственность, но также гражданско-правовая и </a:t>
            </a:r>
            <a:r>
              <a:rPr lang="ru-RU" dirty="0" smtClean="0"/>
              <a:t>дисциплинарная. 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этом административная ответственность с 1 июля 2017 года ужесточилась – вместо одного состава правонарушения ст. 13.11 КоАП РФ теперь предусматривает семь, а максимальный штраф составляет 75 тыс. руб.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97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192488"/>
          </a:xfrm>
        </p:spPr>
        <p:txBody>
          <a:bodyPr rtlCol="0">
            <a:normAutofit fontScale="92500" lnSpcReduction="10000"/>
          </a:bodyPr>
          <a:lstStyle/>
          <a:p>
            <a:pPr algn="just"/>
            <a:r>
              <a:rPr lang="ru-RU" dirty="0"/>
              <a:t>Информационная система персональных данных – информационная система, представляющая собой совокупность персональных данных, содержащихся в базе данных, а также технических средств, позволяющих осуществлять обработку таких персональных данных;</a:t>
            </a:r>
          </a:p>
          <a:p>
            <a:pPr algn="just"/>
            <a:r>
              <a:rPr lang="ru-RU" dirty="0"/>
              <a:t>Защита персональных данных – комплекс мероприятий, позволяющих выполнить требования законодательства РФ, касающиеся обработки, хранению и передачи персональных данных граждан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Обработка </a:t>
            </a:r>
            <a:r>
              <a:rPr lang="ru-RU" dirty="0"/>
              <a:t>персональных данных - 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сбор, запись, систематизацию, накопление, хранение, уточнение (обновление, изменение), извлечение, использование, передачу (распространение, предоставление, доступ), обезличивание, блокирование, удаление, уничтожение персональных </a:t>
            </a:r>
            <a:r>
              <a:rPr lang="ru-RU" dirty="0" smtClean="0"/>
              <a:t>данных.</a:t>
            </a:r>
            <a:endParaRPr lang="ru-RU" dirty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7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Правовое регулирование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3904456"/>
          </a:xfrm>
        </p:spPr>
        <p:txBody>
          <a:bodyPr rtlCol="0"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Правоотношения </a:t>
            </a:r>
            <a:r>
              <a:rPr lang="ru-RU" dirty="0"/>
              <a:t>в сфере персональных данных регулируются:</a:t>
            </a:r>
          </a:p>
          <a:p>
            <a:r>
              <a:rPr lang="ru-RU" dirty="0" smtClean="0"/>
              <a:t>Конституцией </a:t>
            </a:r>
            <a:r>
              <a:rPr lang="ru-RU" dirty="0"/>
              <a:t>Российской Федерации</a:t>
            </a:r>
          </a:p>
          <a:p>
            <a:r>
              <a:rPr lang="ru-RU" dirty="0" smtClean="0"/>
              <a:t>Международными </a:t>
            </a:r>
            <a:r>
              <a:rPr lang="ru-RU" dirty="0"/>
              <a:t>договорами Российской Федерации</a:t>
            </a:r>
          </a:p>
          <a:p>
            <a:r>
              <a:rPr lang="ru-RU" dirty="0" smtClean="0"/>
              <a:t>Федеральным </a:t>
            </a:r>
            <a:r>
              <a:rPr lang="ru-RU" dirty="0"/>
              <a:t>Законом </a:t>
            </a:r>
            <a:r>
              <a:rPr lang="ru-RU" dirty="0" smtClean="0"/>
              <a:t>от 27.07.2006 года № </a:t>
            </a:r>
            <a:r>
              <a:rPr lang="ru-RU" dirty="0"/>
              <a:t>152-ФЗ «О персональных данных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smtClean="0"/>
              <a:t>в редакции……</a:t>
            </a:r>
            <a:endParaRPr lang="ru-RU" dirty="0" smtClean="0"/>
          </a:p>
          <a:p>
            <a:r>
              <a:rPr lang="ru-RU" dirty="0" smtClean="0"/>
              <a:t>Федеральным Законом от 27.07.2006 года № 149-ФЗ «Об информации, информационных технологиях и о защите информации»</a:t>
            </a:r>
            <a:endParaRPr lang="ru-RU" dirty="0"/>
          </a:p>
          <a:p>
            <a:r>
              <a:rPr lang="ru-RU" dirty="0" smtClean="0"/>
              <a:t>Трудовым </a:t>
            </a:r>
            <a:r>
              <a:rPr lang="ru-RU" dirty="0"/>
              <a:t>кодексом Российской Федерации (глава 14)</a:t>
            </a:r>
          </a:p>
          <a:p>
            <a:r>
              <a:rPr lang="ru-RU" dirty="0" smtClean="0"/>
              <a:t>Гражданским </a:t>
            </a:r>
            <a:r>
              <a:rPr lang="ru-RU" dirty="0"/>
              <a:t>кодексом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04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Принципы обработки ПДн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3904456"/>
          </a:xfrm>
        </p:spPr>
        <p:txBody>
          <a:bodyPr rtlCol="0">
            <a:normAutofit/>
          </a:bodyPr>
          <a:lstStyle/>
          <a:p>
            <a:pPr algn="just"/>
            <a:r>
              <a:rPr lang="ru-RU" dirty="0"/>
              <a:t>Соответствия целей обработки ПДн целям, заранее определенным и заявленным при сборе ПДн, а также полномочиям оператора;</a:t>
            </a:r>
          </a:p>
          <a:p>
            <a:pPr algn="just"/>
            <a:r>
              <a:rPr lang="ru-RU" dirty="0"/>
              <a:t>Соответствия объема и характера обрабатываемых ПДн, целям обработки ПДН;</a:t>
            </a:r>
          </a:p>
          <a:p>
            <a:pPr algn="just"/>
            <a:r>
              <a:rPr lang="ru-RU" dirty="0"/>
              <a:t>Достоверности ПДн, их достаточности для целей обработки, недопустимости обработки ПДн, избыточных по отношению к целям, заявленным при сборе ПДн.</a:t>
            </a:r>
          </a:p>
          <a:p>
            <a:pPr algn="just"/>
            <a:r>
              <a:rPr lang="ru-RU" dirty="0" smtClean="0"/>
              <a:t>Хранение </a:t>
            </a:r>
            <a:r>
              <a:rPr lang="ru-RU" dirty="0"/>
              <a:t>ПДн должно осуществляться в форме, позволяющей определить субъекта ПДн, не дольше, чем этого требуют их цели, и они подлежат уничтожению по достижении целей обработки или в случае утраты необходимости в их достижении.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26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196752"/>
            <a:ext cx="8686801" cy="3384376"/>
          </a:xfrm>
        </p:spPr>
        <p:txBody>
          <a:bodyPr rtlCol="0">
            <a:normAutofit/>
          </a:bodyPr>
          <a:lstStyle/>
          <a:p>
            <a:pPr algn="just"/>
            <a:r>
              <a:rPr lang="ru-RU" dirty="0"/>
              <a:t>Персональные данные относятся к категории конфиденциальной информации, которые указаны в Перечне сведение конфиденциального характера (утвержден Указом </a:t>
            </a:r>
            <a:r>
              <a:rPr lang="ru-RU" dirty="0" smtClean="0"/>
              <a:t>Президента </a:t>
            </a:r>
            <a:r>
              <a:rPr lang="ru-RU" dirty="0"/>
              <a:t>РФ от 06 марта 1997 года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 </a:t>
            </a:r>
            <a:r>
              <a:rPr lang="ru-RU" dirty="0"/>
              <a:t>188 «Об утверждении Перечня </a:t>
            </a:r>
            <a:r>
              <a:rPr lang="ru-RU" dirty="0" smtClean="0"/>
              <a:t>сведений </a:t>
            </a:r>
            <a:r>
              <a:rPr lang="ru-RU" dirty="0"/>
              <a:t>конфиденциального </a:t>
            </a:r>
            <a:r>
              <a:rPr lang="ru-RU" dirty="0" smtClean="0"/>
              <a:t>характера</a:t>
            </a:r>
            <a:r>
              <a:rPr lang="ru-RU" dirty="0"/>
              <a:t>»).</a:t>
            </a:r>
          </a:p>
          <a:p>
            <a:endParaRPr lang="ru-RU" dirty="0"/>
          </a:p>
          <a:p>
            <a:pPr algn="just"/>
            <a:r>
              <a:rPr lang="ru-RU" dirty="0"/>
              <a:t>Работодатель, получающий доступ к ПДн, должен обеспечить </a:t>
            </a:r>
            <a:r>
              <a:rPr lang="ru-RU" dirty="0" smtClean="0"/>
              <a:t>конфиденциальность </a:t>
            </a:r>
            <a:r>
              <a:rPr lang="ru-RU" dirty="0"/>
              <a:t>таких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196752"/>
            <a:ext cx="8686801" cy="3744416"/>
          </a:xfrm>
        </p:spPr>
        <p:txBody>
          <a:bodyPr rtlCol="0">
            <a:normAutofit/>
          </a:bodyPr>
          <a:lstStyle/>
          <a:p>
            <a:pPr algn="just"/>
            <a:r>
              <a:rPr lang="ru-RU" u="sng" dirty="0"/>
              <a:t>Постановлением Правительства </a:t>
            </a:r>
            <a:r>
              <a:rPr lang="ru-RU" dirty="0"/>
              <a:t>РФ от 17 ноября 2007 года № 781 утверждено Положение об обеспечении безопасности персональных данных при их обработке в информационных системах персональных </a:t>
            </a:r>
            <a:r>
              <a:rPr lang="ru-RU" dirty="0" smtClean="0"/>
              <a:t>данных установлены </a:t>
            </a:r>
            <a:r>
              <a:rPr lang="ru-RU" dirty="0"/>
              <a:t>требования к обеспечению безопасности персональных данных при их обработке в информационных системах персональных </a:t>
            </a:r>
            <a:r>
              <a:rPr lang="ru-RU" dirty="0" smtClean="0"/>
              <a:t>данных, представляющих собой совокупность персональных данных, содержащихся в базах данных, а также информационных технологий и технических средств, позволяющих осуществлять обработку таких персональных данных </a:t>
            </a:r>
            <a:r>
              <a:rPr lang="ru-RU" u="sng" dirty="0" smtClean="0"/>
              <a:t>с использованием средств автоматизации.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8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196752"/>
            <a:ext cx="8686801" cy="5256584"/>
          </a:xfrm>
        </p:spPr>
        <p:txBody>
          <a:bodyPr rtlCol="0">
            <a:normAutofit/>
          </a:bodyPr>
          <a:lstStyle/>
          <a:p>
            <a:pPr algn="just"/>
            <a:r>
              <a:rPr lang="ru-RU" u="sng" dirty="0"/>
              <a:t>Постановлением Правительства </a:t>
            </a:r>
            <a:r>
              <a:rPr lang="ru-RU" dirty="0"/>
              <a:t>РФ </a:t>
            </a:r>
            <a:r>
              <a:rPr lang="ru-RU" dirty="0" smtClean="0"/>
              <a:t>от 15 сентября 2008 года № 687 утверждено Положение об особенностях обработки персональных данных, осуществляемой без использования средств автоматизации.</a:t>
            </a:r>
          </a:p>
          <a:p>
            <a:pPr marL="45720" indent="0" algn="ctr">
              <a:buNone/>
            </a:pPr>
            <a:r>
              <a:rPr lang="ru-RU" dirty="0" smtClean="0"/>
              <a:t>Особенности обработки персональных данных без использования </a:t>
            </a:r>
            <a:br>
              <a:rPr lang="ru-RU" dirty="0" smtClean="0"/>
            </a:br>
            <a:r>
              <a:rPr lang="ru-RU" dirty="0" smtClean="0"/>
              <a:t>средств автоматизации:</a:t>
            </a:r>
            <a:endParaRPr lang="ru-RU" dirty="0"/>
          </a:p>
          <a:p>
            <a:pPr marL="502920" indent="-457200">
              <a:buAutoNum type="arabicParenR"/>
            </a:pPr>
            <a:r>
              <a:rPr lang="ru-RU" dirty="0" smtClean="0"/>
              <a:t>Не допускается фиксация на одном материальном носителе персональных данных, цели обработки которых заведомо не совместимы;</a:t>
            </a:r>
          </a:p>
          <a:p>
            <a:pPr marL="502920" indent="-457200">
              <a:buAutoNum type="arabicParenR"/>
            </a:pPr>
            <a:r>
              <a:rPr lang="ru-RU" dirty="0" smtClean="0"/>
              <a:t>Обязательно раздельное хранение персональных данных, обработка которых касается различных целей;</a:t>
            </a:r>
          </a:p>
          <a:p>
            <a:pPr marL="502920" indent="-457200">
              <a:buAutoNum type="arabicParenR"/>
            </a:pPr>
            <a:r>
              <a:rPr lang="ru-RU" dirty="0" smtClean="0"/>
              <a:t>В отношении каждой категории персональных данных нужно определить место хранения и установить перечень лиц, осуществляющих обработку персональных данных или имеющих к ним доступ.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1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2" y="1196752"/>
            <a:ext cx="8686801" cy="5256584"/>
          </a:xfrm>
        </p:spPr>
        <p:txBody>
          <a:bodyPr rtlCol="0">
            <a:normAutofit/>
          </a:bodyPr>
          <a:lstStyle/>
          <a:p>
            <a:pPr algn="just"/>
            <a:r>
              <a:rPr lang="ru-RU" dirty="0"/>
              <a:t>В целях информационного обеспечения могут создаваться </a:t>
            </a:r>
            <a:r>
              <a:rPr lang="ru-RU" u="sng" dirty="0"/>
              <a:t>общедоступные источники персональных данных </a:t>
            </a:r>
            <a:r>
              <a:rPr lang="ru-RU" dirty="0"/>
              <a:t>(в том числе справочники, адресные книги). В общедоступные источники персональных данных с письменного согласия субъекта персональных данных могут включаться его фамилия, имя, отчество, год и место рождения, адрес, абонентский номер, сведения о профессии и иные персональные данные, сообщаемые субъектом персональных данных.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Сведения </a:t>
            </a:r>
            <a:r>
              <a:rPr lang="ru-RU" dirty="0"/>
              <a:t>о субъекте персональных данных должны быть в любое время исключены из общедоступных источников персональных данных по требованию субъекта персональных данных либо по решению суда или иных уполномоченных государственных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14363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Деловой контраст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694_TF02895266.potx" id="{16432B4B-B661-4108-AF30-DE0EBB899A27}" vid="{278A82A8-3C16-41B1-979D-36A195C8C230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purl.org/dc/terms/"/>
    <ds:schemaRef ds:uri="http://purl.org/dc/elements/1.1/"/>
    <ds:schemaRef ds:uri="http://www.w3.org/XML/1998/namespace"/>
    <ds:schemaRef ds:uri="a4f35948-e619-41b3-aa29-22878b09cfd2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с контрастным дизайном (широкоэкранный формат)</Template>
  <TotalTime>4431</TotalTime>
  <Words>1770</Words>
  <Application>Microsoft Office PowerPoint</Application>
  <PresentationFormat>Произвольный</PresentationFormat>
  <Paragraphs>98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BatangChe</vt:lpstr>
      <vt:lpstr>Arial</vt:lpstr>
      <vt:lpstr>Arial Black</vt:lpstr>
      <vt:lpstr>Franklin Gothic Medium</vt:lpstr>
      <vt:lpstr>Деловой контраст 16x9</vt:lpstr>
      <vt:lpstr>Защита  персональных данных</vt:lpstr>
      <vt:lpstr>Основные понятия</vt:lpstr>
      <vt:lpstr>Основные понятия</vt:lpstr>
      <vt:lpstr>Правовое регулирование</vt:lpstr>
      <vt:lpstr>Принципы обработки ПДн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Категории персональных данных</vt:lpstr>
      <vt:lpstr>Федеральные органы, регулирующие деятельность в сфере обработки персональных данных</vt:lpstr>
      <vt:lpstr>Виды проверок Роскомнадзора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Локальные правовые акты администрации в области обработки персональных данных</vt:lpstr>
      <vt:lpstr>Ответственность за нарушение закона о персональных данных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 персональных данных</dc:title>
  <dc:creator>Рассказова С.А..</dc:creator>
  <cp:lastModifiedBy>Новицкий В.О.</cp:lastModifiedBy>
  <cp:revision>27</cp:revision>
  <dcterms:created xsi:type="dcterms:W3CDTF">2018-04-16T10:10:05Z</dcterms:created>
  <dcterms:modified xsi:type="dcterms:W3CDTF">2018-04-20T09:26:41Z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